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notesMasterIdLst>
    <p:notesMasterId r:id="rId30"/>
  </p:notesMasterIdLst>
  <p:sldIdLst>
    <p:sldId id="256" r:id="rId2"/>
    <p:sldId id="305" r:id="rId3"/>
    <p:sldId id="306" r:id="rId4"/>
    <p:sldId id="307" r:id="rId5"/>
    <p:sldId id="288" r:id="rId6"/>
    <p:sldId id="291" r:id="rId7"/>
    <p:sldId id="304" r:id="rId8"/>
    <p:sldId id="292" r:id="rId9"/>
    <p:sldId id="293" r:id="rId10"/>
    <p:sldId id="257" r:id="rId11"/>
    <p:sldId id="258" r:id="rId12"/>
    <p:sldId id="308" r:id="rId13"/>
    <p:sldId id="299" r:id="rId14"/>
    <p:sldId id="261" r:id="rId15"/>
    <p:sldId id="300" r:id="rId16"/>
    <p:sldId id="301" r:id="rId17"/>
    <p:sldId id="302" r:id="rId18"/>
    <p:sldId id="263" r:id="rId19"/>
    <p:sldId id="275" r:id="rId20"/>
    <p:sldId id="264" r:id="rId21"/>
    <p:sldId id="266" r:id="rId22"/>
    <p:sldId id="267" r:id="rId23"/>
    <p:sldId id="310" r:id="rId24"/>
    <p:sldId id="268" r:id="rId25"/>
    <p:sldId id="312" r:id="rId26"/>
    <p:sldId id="311" r:id="rId27"/>
    <p:sldId id="309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96C5-F17F-4019-8EEB-DC0C216F79FF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DB55C-F095-431E-B0E7-8DA368086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6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1D8-AE81-450C-8C8F-5D726473908D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4486-43C2-4FB8-BB9A-6E84C0FAB1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10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1D8-AE81-450C-8C8F-5D726473908D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4486-43C2-4FB8-BB9A-6E84C0FAB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1D8-AE81-450C-8C8F-5D726473908D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4486-43C2-4FB8-BB9A-6E84C0FAB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7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1D8-AE81-450C-8C8F-5D726473908D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4486-43C2-4FB8-BB9A-6E84C0FAB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1D8-AE81-450C-8C8F-5D726473908D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4486-43C2-4FB8-BB9A-6E84C0FAB1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20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1D8-AE81-450C-8C8F-5D726473908D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4486-43C2-4FB8-BB9A-6E84C0FAB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1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1D8-AE81-450C-8C8F-5D726473908D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4486-43C2-4FB8-BB9A-6E84C0FAB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1D8-AE81-450C-8C8F-5D726473908D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4486-43C2-4FB8-BB9A-6E84C0FAB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8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1D8-AE81-450C-8C8F-5D726473908D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4486-43C2-4FB8-BB9A-6E84C0FAB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AF1F1D8-AE81-450C-8C8F-5D726473908D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834486-43C2-4FB8-BB9A-6E84C0FAB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1D8-AE81-450C-8C8F-5D726473908D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4486-43C2-4FB8-BB9A-6E84C0FAB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AF1F1D8-AE81-450C-8C8F-5D726473908D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834486-43C2-4FB8-BB9A-6E84C0FAB1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39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1850" y="1382193"/>
            <a:ext cx="10515600" cy="294414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                         Self-Awareness as a Key Secret to Success in Mediation</a:t>
            </a:r>
            <a:br>
              <a:rPr lang="en-US" sz="2400" dirty="0" smtClean="0">
                <a:latin typeface="Sylfaen" panose="010A0502050306030303" pitchFamily="18" charset="0"/>
              </a:rPr>
            </a:br>
            <a:r>
              <a:rPr lang="en-US" sz="2400" dirty="0">
                <a:latin typeface="Sylfaen" panose="010A0502050306030303" pitchFamily="18" charset="0"/>
              </a:rPr>
              <a:t/>
            </a:r>
            <a:br>
              <a:rPr lang="en-US" sz="2400" dirty="0">
                <a:latin typeface="Sylfaen" panose="010A0502050306030303" pitchFamily="18" charset="0"/>
              </a:rPr>
            </a:br>
            <a:r>
              <a:rPr lang="en-US" sz="2400" dirty="0" smtClean="0">
                <a:latin typeface="Sylfaen" panose="010A0502050306030303" pitchFamily="18" charset="0"/>
              </a:rPr>
              <a:t>                                           </a:t>
            </a:r>
            <a:r>
              <a:rPr lang="en-US" sz="2400" dirty="0" err="1" smtClean="0">
                <a:latin typeface="Sylfaen" panose="010A0502050306030303" pitchFamily="18" charset="0"/>
              </a:rPr>
              <a:t>Ketevan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Iremashvili</a:t>
            </a:r>
            <a:r>
              <a:rPr lang="en-US" sz="2400" dirty="0" smtClean="0">
                <a:latin typeface="Sylfaen" panose="010A0502050306030303" pitchFamily="18" charset="0"/>
              </a:rPr>
              <a:t>, PhD in Law</a:t>
            </a:r>
            <a:br>
              <a:rPr lang="en-US" sz="2400" dirty="0" smtClean="0">
                <a:latin typeface="Sylfaen" panose="010A0502050306030303" pitchFamily="18" charset="0"/>
              </a:rPr>
            </a:b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br>
              <a:rPr lang="en-US" sz="2400" dirty="0" smtClean="0">
                <a:latin typeface="Sylfaen" panose="010A0502050306030303" pitchFamily="18" charset="0"/>
              </a:rPr>
            </a:br>
            <a:r>
              <a:rPr lang="en-US" sz="2400" dirty="0">
                <a:latin typeface="Sylfaen" panose="010A0502050306030303" pitchFamily="18" charset="0"/>
              </a:rPr>
              <a:t/>
            </a:r>
            <a:br>
              <a:rPr lang="en-US" sz="2400" dirty="0">
                <a:latin typeface="Sylfaen" panose="010A0502050306030303" pitchFamily="18" charset="0"/>
              </a:rPr>
            </a:br>
            <a:r>
              <a:rPr lang="en-US" sz="2400" dirty="0" smtClean="0">
                <a:latin typeface="Sylfaen" panose="010A0502050306030303" pitchFamily="18" charset="0"/>
              </a:rPr>
              <a:t/>
            </a:r>
            <a:br>
              <a:rPr lang="en-US" sz="2400" dirty="0" smtClean="0">
                <a:latin typeface="Sylfaen" panose="010A0502050306030303" pitchFamily="18" charset="0"/>
              </a:rPr>
            </a:br>
            <a:r>
              <a:rPr lang="en-US" sz="2400" dirty="0" smtClean="0">
                <a:latin typeface="Sylfaen" panose="010A0502050306030303" pitchFamily="18" charset="0"/>
              </a:rPr>
              <a:t/>
            </a:r>
            <a:br>
              <a:rPr lang="en-US" sz="2400" dirty="0" smtClean="0">
                <a:latin typeface="Sylfaen" panose="010A0502050306030303" pitchFamily="18" charset="0"/>
              </a:rPr>
            </a:br>
            <a:r>
              <a:rPr lang="en-US" sz="2400" dirty="0" smtClean="0">
                <a:latin typeface="Sylfaen" panose="010A0502050306030303" pitchFamily="18" charset="0"/>
              </a:rPr>
              <a:t>                                            </a:t>
            </a:r>
            <a:r>
              <a:rPr lang="en-US" sz="2400" dirty="0" err="1" smtClean="0">
                <a:latin typeface="Sylfaen" panose="010A0502050306030303" pitchFamily="18" charset="0"/>
              </a:rPr>
              <a:t>Turiba</a:t>
            </a:r>
            <a:r>
              <a:rPr lang="en-US" sz="2400" dirty="0" smtClean="0">
                <a:latin typeface="Sylfaen" panose="010A0502050306030303" pitchFamily="18" charset="0"/>
              </a:rPr>
              <a:t> University, Riga</a:t>
            </a:r>
            <a:br>
              <a:rPr lang="en-US" sz="2400" dirty="0" smtClean="0">
                <a:latin typeface="Sylfaen" panose="010A0502050306030303" pitchFamily="18" charset="0"/>
              </a:rPr>
            </a:b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smtClean="0">
                <a:latin typeface="Sylfaen" panose="010A0502050306030303" pitchFamily="18" charset="0"/>
              </a:rPr>
              <a:t>                                                     April, 2019</a:t>
            </a:r>
            <a:endParaRPr lang="en-US" sz="2400" dirty="0">
              <a:latin typeface="Sylfaen" panose="010A050205030603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                   Self-Awareness </a:t>
            </a:r>
            <a:r>
              <a:rPr lang="en-US" sz="2400" dirty="0">
                <a:latin typeface="Sylfaen" panose="010A0502050306030303" pitchFamily="18" charset="0"/>
              </a:rPr>
              <a:t>as a Key Secret to Success in Mediation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Sylfaen" panose="010A0502050306030303" pitchFamily="18" charset="0"/>
              </a:rPr>
              <a:t>  </a:t>
            </a:r>
            <a:r>
              <a:rPr lang="en-US" sz="2400" dirty="0" smtClean="0">
                <a:latin typeface="Sylfaen" panose="010A0502050306030303" pitchFamily="18" charset="0"/>
              </a:rPr>
              <a:t>                                 Key Questions for Discussion: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smtClean="0">
                <a:latin typeface="Sylfaen" panose="010A0502050306030303" pitchFamily="18" charset="0"/>
              </a:rPr>
              <a:t>What is </a:t>
            </a:r>
            <a:r>
              <a:rPr lang="en-US" sz="2400" i="1" dirty="0" smtClean="0">
                <a:latin typeface="Sylfaen" panose="010A0502050306030303" pitchFamily="18" charset="0"/>
              </a:rPr>
              <a:t>Mediation</a:t>
            </a:r>
            <a:r>
              <a:rPr lang="en-US" sz="2400" dirty="0" smtClean="0">
                <a:latin typeface="Sylfaen" panose="010A0502050306030303" pitchFamily="18" charset="0"/>
              </a:rPr>
              <a:t>? </a:t>
            </a:r>
            <a:endParaRPr lang="en-US" sz="2400" dirty="0">
              <a:latin typeface="Sylfaen" panose="010A0502050306030303" pitchFamily="18" charset="0"/>
            </a:endParaRPr>
          </a:p>
          <a:p>
            <a:pPr>
              <a:buNone/>
            </a:pPr>
            <a:endParaRPr lang="en-US" sz="2400" dirty="0" smtClean="0">
              <a:latin typeface="Sylfaen" panose="010A05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ylfaen" panose="010A0502050306030303" pitchFamily="18" charset="0"/>
              </a:rPr>
              <a:t>How do we measure </a:t>
            </a:r>
            <a:r>
              <a:rPr lang="en-US" sz="2400" i="1" dirty="0" smtClean="0">
                <a:latin typeface="Sylfaen" panose="010A0502050306030303" pitchFamily="18" charset="0"/>
              </a:rPr>
              <a:t>Success</a:t>
            </a:r>
            <a:r>
              <a:rPr lang="en-US" sz="2400" dirty="0" smtClean="0">
                <a:latin typeface="Sylfaen" panose="010A0502050306030303" pitchFamily="18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Sylfaen" panose="010A05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ylfaen" panose="010A0502050306030303" pitchFamily="18" charset="0"/>
              </a:rPr>
              <a:t>What do we imply under Self-awareness?</a:t>
            </a:r>
          </a:p>
          <a:p>
            <a:pPr marL="0" indent="0">
              <a:buNone/>
            </a:pPr>
            <a:endParaRPr lang="en-US" sz="2400" dirty="0" smtClean="0">
              <a:latin typeface="Sylfaen" panose="010A05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ylfaen" panose="010A0502050306030303" pitchFamily="18" charset="0"/>
              </a:rPr>
              <a:t>Why is all that related? </a:t>
            </a:r>
            <a:endParaRPr lang="en-US" sz="2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                    Self-Awareness </a:t>
            </a:r>
            <a:r>
              <a:rPr lang="en-US" sz="2400" dirty="0">
                <a:latin typeface="Sylfaen" panose="010A0502050306030303" pitchFamily="18" charset="0"/>
              </a:rPr>
              <a:t>as a Key Secret to Success in Mediation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i="1" dirty="0" smtClean="0">
                <a:latin typeface="Sylfaen" panose="010A0502050306030303" pitchFamily="18" charset="0"/>
              </a:rPr>
              <a:t>Mediation is –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>
                <a:latin typeface="Sylfaen" panose="010A0502050306030303" pitchFamily="18" charset="0"/>
              </a:rPr>
              <a:t> </a:t>
            </a:r>
            <a:r>
              <a:rPr lang="en-US" sz="2400" i="1" dirty="0" smtClean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A</a:t>
            </a:r>
            <a:r>
              <a:rPr lang="en-US" sz="2400" dirty="0" smtClean="0">
                <a:latin typeface="Sylfaen" panose="010A0502050306030303" pitchFamily="18" charset="0"/>
              </a:rPr>
              <a:t> voluntary mechanism of dispute resolution, an alternative to court;</a:t>
            </a:r>
          </a:p>
          <a:p>
            <a:pPr marL="0" indent="0">
              <a:buNone/>
            </a:pPr>
            <a:endParaRPr lang="en-US" sz="2400" dirty="0" smtClean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Based on extended integration of parties into the process;</a:t>
            </a:r>
          </a:p>
          <a:p>
            <a:pPr marL="0" indent="0">
              <a:buNone/>
            </a:pPr>
            <a:endParaRPr lang="en-US" sz="2400" dirty="0" smtClean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Performed mostly by verbal communication, through the means of </a:t>
            </a:r>
            <a:r>
              <a:rPr lang="en-US" sz="2400" dirty="0" smtClean="0">
                <a:latin typeface="Sylfaen" panose="010A0502050306030303" pitchFamily="18" charset="0"/>
              </a:rPr>
              <a:t>conversation.  </a:t>
            </a:r>
            <a:endParaRPr lang="en-US" sz="2400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                   Self-Awareness </a:t>
            </a:r>
            <a:r>
              <a:rPr lang="en-US" sz="2400" dirty="0">
                <a:latin typeface="Sylfaen" panose="010A0502050306030303" pitchFamily="18" charset="0"/>
              </a:rPr>
              <a:t>as a Key Secret to Success in Mediation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Success of Mediation</a:t>
            </a:r>
            <a:endParaRPr lang="en-US" sz="2400" dirty="0">
              <a:latin typeface="Sylfaen" panose="010A050205030603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Is measured not by the</a:t>
            </a:r>
            <a:r>
              <a:rPr lang="en-US" sz="2400" i="1" dirty="0" smtClean="0">
                <a:latin typeface="Sylfaen" panose="010A0502050306030303" pitchFamily="18" charset="0"/>
              </a:rPr>
              <a:t> agreement as a result </a:t>
            </a:r>
            <a:r>
              <a:rPr lang="en-US" sz="2400" dirty="0" smtClean="0">
                <a:latin typeface="Sylfaen" panose="010A0502050306030303" pitchFamily="18" charset="0"/>
              </a:rPr>
              <a:t>achieved at the end of the      process;  </a:t>
            </a:r>
          </a:p>
          <a:p>
            <a:pPr marL="0" indent="0">
              <a:buNone/>
            </a:pPr>
            <a:endParaRPr lang="en-US" sz="2400" dirty="0">
              <a:latin typeface="Sylfaen" panose="010A050205030603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Success of Mediation </a:t>
            </a:r>
            <a:endParaRPr lang="en-US" sz="2400" dirty="0">
              <a:latin typeface="Sylfaen" panose="010A05020503060303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But </a:t>
            </a:r>
            <a:r>
              <a:rPr lang="en-US" sz="2400" dirty="0">
                <a:latin typeface="Sylfaen" panose="010A0502050306030303" pitchFamily="18" charset="0"/>
              </a:rPr>
              <a:t>rather by the </a:t>
            </a:r>
            <a:r>
              <a:rPr lang="en-US" sz="2400" i="1" dirty="0">
                <a:latin typeface="Sylfaen" panose="010A0502050306030303" pitchFamily="18" charset="0"/>
              </a:rPr>
              <a:t>quality of communication</a:t>
            </a:r>
            <a:r>
              <a:rPr lang="en-US" sz="2400" dirty="0">
                <a:latin typeface="Sylfaen" panose="010A0502050306030303" pitchFamily="18" charset="0"/>
              </a:rPr>
              <a:t> provided through the </a:t>
            </a:r>
            <a:r>
              <a:rPr lang="en-US" sz="2400" dirty="0" smtClean="0">
                <a:latin typeface="Sylfaen" panose="010A0502050306030303" pitchFamily="18" charset="0"/>
              </a:rPr>
              <a:t>process. </a:t>
            </a:r>
            <a:endParaRPr lang="en-US" sz="2400" dirty="0">
              <a:latin typeface="Sylfaen" panose="010A050205030603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                          Self-Awareness as a Key Secret to Success in Mediation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>
                <a:latin typeface="Sylfaen" pitchFamily="18" charset="0"/>
              </a:rPr>
              <a:t>  Quality </a:t>
            </a:r>
            <a:r>
              <a:rPr lang="en-US" sz="2400" dirty="0">
                <a:latin typeface="Sylfaen" pitchFamily="18" charset="0"/>
              </a:rPr>
              <a:t>Communication rests on Universal </a:t>
            </a:r>
            <a:r>
              <a:rPr lang="en-US" sz="2400" dirty="0" smtClean="0">
                <a:latin typeface="Sylfaen" pitchFamily="18" charset="0"/>
              </a:rPr>
              <a:t>Values, </a:t>
            </a:r>
            <a:r>
              <a:rPr lang="en-US" sz="2400" dirty="0">
                <a:latin typeface="Sylfaen" pitchFamily="18" charset="0"/>
              </a:rPr>
              <a:t>such as: </a:t>
            </a:r>
          </a:p>
          <a:p>
            <a:pPr marL="0" indent="0">
              <a:buNone/>
            </a:pPr>
            <a:endParaRPr lang="en-US" sz="24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latin typeface="Sylfaen" pitchFamily="18" charset="0"/>
              </a:rPr>
              <a:t>Listening</a:t>
            </a:r>
            <a:r>
              <a:rPr lang="en-US" sz="2400" dirty="0" smtClean="0">
                <a:latin typeface="Sylfaen" pitchFamily="18" charset="0"/>
              </a:rPr>
              <a:t> -  listening others not with the purpose </a:t>
            </a:r>
            <a:r>
              <a:rPr lang="en-US" sz="2400" i="1" dirty="0" smtClean="0">
                <a:latin typeface="Sylfaen" pitchFamily="18" charset="0"/>
              </a:rPr>
              <a:t>to respond</a:t>
            </a:r>
            <a:r>
              <a:rPr lang="en-US" sz="2400" dirty="0" smtClean="0">
                <a:latin typeface="Sylfaen" pitchFamily="18" charset="0"/>
              </a:rPr>
              <a:t>, but with the purpose </a:t>
            </a:r>
            <a:r>
              <a:rPr lang="en-US" sz="2400" i="1" dirty="0" smtClean="0">
                <a:latin typeface="Sylfaen" pitchFamily="18" charset="0"/>
              </a:rPr>
              <a:t>to understand</a:t>
            </a:r>
            <a:r>
              <a:rPr lang="en-US" sz="2400" dirty="0" smtClean="0">
                <a:latin typeface="Sylfae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Sylfaen" pitchFamily="18" charset="0"/>
              </a:rPr>
              <a:t> </a:t>
            </a:r>
            <a:r>
              <a:rPr lang="en-US" sz="2400" b="1" dirty="0" smtClean="0">
                <a:latin typeface="Sylfaen" pitchFamily="18" charset="0"/>
              </a:rPr>
              <a:t>Understanding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en-US" sz="2400" dirty="0">
                <a:latin typeface="Sylfaen" pitchFamily="18" charset="0"/>
              </a:rPr>
              <a:t>-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en-US" sz="2400" dirty="0" smtClean="0">
                <a:latin typeface="Sylfaen" pitchFamily="18" charset="0"/>
              </a:rPr>
              <a:t>the utilization of </a:t>
            </a:r>
            <a:r>
              <a:rPr lang="en-US" sz="2400" i="1" dirty="0" smtClean="0">
                <a:latin typeface="Sylfaen" pitchFamily="18" charset="0"/>
              </a:rPr>
              <a:t>empathy</a:t>
            </a:r>
            <a:r>
              <a:rPr lang="en-US" sz="2400" dirty="0" smtClean="0">
                <a:latin typeface="Sylfaen" pitchFamily="18" charset="0"/>
              </a:rPr>
              <a:t>, putting yourself in another person’s shoes, from </a:t>
            </a:r>
            <a:r>
              <a:rPr lang="en-US" sz="2400" i="1" dirty="0" smtClean="0">
                <a:latin typeface="Sylfaen" pitchFamily="18" charset="0"/>
              </a:rPr>
              <a:t>objective and neutral perspective </a:t>
            </a:r>
            <a:r>
              <a:rPr lang="en-US" sz="2400" dirty="0" smtClean="0">
                <a:latin typeface="Sylfaen" pitchFamily="18" charset="0"/>
              </a:rPr>
              <a:t>with the goal of accepting.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latin typeface="Sylfaen" pitchFamily="18" charset="0"/>
              </a:rPr>
              <a:t>Accepting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en-US" sz="2400" dirty="0" smtClean="0">
                <a:latin typeface="Sylfaen" pitchFamily="18" charset="0"/>
              </a:rPr>
              <a:t>- </a:t>
            </a:r>
            <a:r>
              <a:rPr lang="en-US" sz="2400" dirty="0" smtClean="0">
                <a:latin typeface="Sylfaen" pitchFamily="18" charset="0"/>
              </a:rPr>
              <a:t>facing </a:t>
            </a:r>
            <a:r>
              <a:rPr lang="en-US" sz="2400" dirty="0" smtClean="0">
                <a:latin typeface="Sylfaen" pitchFamily="18" charset="0"/>
              </a:rPr>
              <a:t>the failure, admitting the </a:t>
            </a:r>
            <a:r>
              <a:rPr lang="en-US" sz="2400" dirty="0" smtClean="0">
                <a:latin typeface="Sylfaen" pitchFamily="18" charset="0"/>
              </a:rPr>
              <a:t>loss </a:t>
            </a:r>
            <a:r>
              <a:rPr lang="en-US" sz="2400" dirty="0" smtClean="0">
                <a:latin typeface="Sylfaen" pitchFamily="18" charset="0"/>
              </a:rPr>
              <a:t>and </a:t>
            </a:r>
            <a:r>
              <a:rPr lang="en-US" sz="2400" dirty="0" smtClean="0">
                <a:latin typeface="Sylfaen" pitchFamily="18" charset="0"/>
              </a:rPr>
              <a:t>transforming </a:t>
            </a:r>
            <a:r>
              <a:rPr lang="en-US" sz="2400" dirty="0" smtClean="0">
                <a:latin typeface="Sylfaen" pitchFamily="18" charset="0"/>
              </a:rPr>
              <a:t>negative record </a:t>
            </a:r>
            <a:r>
              <a:rPr lang="en-US" sz="2400" dirty="0" smtClean="0">
                <a:latin typeface="Sylfaen" pitchFamily="18" charset="0"/>
              </a:rPr>
              <a:t>into </a:t>
            </a:r>
            <a:r>
              <a:rPr lang="en-US" sz="2400" dirty="0" smtClean="0">
                <a:latin typeface="Sylfaen" pitchFamily="18" charset="0"/>
              </a:rPr>
              <a:t>experience.</a:t>
            </a:r>
            <a:endParaRPr lang="en-US" sz="24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         </a:t>
            </a:r>
            <a:r>
              <a:rPr lang="en-US" sz="2400" dirty="0" smtClean="0">
                <a:latin typeface="Sylfaen" panose="010A0502050306030303" pitchFamily="18" charset="0"/>
              </a:rPr>
              <a:t>Self-Awareness </a:t>
            </a:r>
            <a:r>
              <a:rPr lang="en-US" sz="2400" dirty="0">
                <a:latin typeface="Sylfaen" panose="010A0502050306030303" pitchFamily="18" charset="0"/>
              </a:rPr>
              <a:t>as a Key Secret to Success in Mediation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Sylfaen" panose="010A0502050306030303" pitchFamily="18" charset="0"/>
              </a:rPr>
              <a:t>   According to </a:t>
            </a:r>
            <a:r>
              <a:rPr lang="en-US" sz="2400" i="1" dirty="0" smtClean="0">
                <a:latin typeface="Sylfaen" panose="010A0502050306030303" pitchFamily="18" charset="0"/>
              </a:rPr>
              <a:t>R.Fisher and W. Ury  Interest-Based Negotiation Strategy</a:t>
            </a:r>
          </a:p>
          <a:p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smtClean="0">
                <a:latin typeface="Sylfaen" panose="010A0502050306030303" pitchFamily="18" charset="0"/>
              </a:rPr>
              <a:t>                             Quality </a:t>
            </a:r>
            <a:r>
              <a:rPr lang="en-US" sz="2400" dirty="0">
                <a:latin typeface="Sylfaen" panose="010A0502050306030303" pitchFamily="18" charset="0"/>
              </a:rPr>
              <a:t>Communication </a:t>
            </a:r>
            <a:r>
              <a:rPr lang="en-US" sz="2400" dirty="0" smtClean="0">
                <a:latin typeface="Sylfaen" panose="010A0502050306030303" pitchFamily="18" charset="0"/>
              </a:rPr>
              <a:t>implies: </a:t>
            </a:r>
          </a:p>
          <a:p>
            <a:endParaRPr lang="en-US" sz="2400" dirty="0" smtClean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smtClean="0">
                <a:latin typeface="Sylfaen" panose="010A0502050306030303" pitchFamily="18" charset="0"/>
              </a:rPr>
              <a:t>Separation of Problems from People;</a:t>
            </a:r>
          </a:p>
          <a:p>
            <a:pPr marL="0" indent="0">
              <a:buNone/>
            </a:pPr>
            <a:endParaRPr lang="en-US" sz="2400" dirty="0" smtClean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Distinction of Claims/Demands and Interests.</a:t>
            </a:r>
          </a:p>
          <a:p>
            <a:pPr marL="0" indent="0">
              <a:buNone/>
            </a:pPr>
            <a:endParaRPr lang="en-US" sz="2400" dirty="0" smtClean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                      Self-Awareness as a Key Secret to Success in Mediation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sz="2400" dirty="0" smtClean="0">
                <a:latin typeface="Sylfaen" pitchFamily="18" charset="0"/>
              </a:rPr>
              <a:t>The real </a:t>
            </a:r>
            <a:r>
              <a:rPr lang="en-US" sz="2400" i="1" dirty="0" smtClean="0">
                <a:latin typeface="Sylfaen" pitchFamily="18" charset="0"/>
              </a:rPr>
              <a:t>separation of people from problems </a:t>
            </a:r>
            <a:r>
              <a:rPr lang="en-US" sz="2400" dirty="0" smtClean="0">
                <a:latin typeface="Sylfaen" pitchFamily="18" charset="0"/>
              </a:rPr>
              <a:t>– requires to undergo several steps of self-awareness, namely: </a:t>
            </a:r>
          </a:p>
          <a:p>
            <a:pPr lvl="0">
              <a:buFont typeface="Courier New" pitchFamily="49" charset="0"/>
              <a:buChar char="o"/>
            </a:pPr>
            <a:r>
              <a:rPr lang="en-US" sz="2400" dirty="0" smtClean="0">
                <a:latin typeface="Sylfaen" pitchFamily="18" charset="0"/>
              </a:rPr>
              <a:t> The accurate diagnosing of emotion and its addressee. </a:t>
            </a:r>
          </a:p>
          <a:p>
            <a:pPr lvl="0">
              <a:buFont typeface="Courier New" pitchFamily="49" charset="0"/>
              <a:buChar char="o"/>
            </a:pPr>
            <a:r>
              <a:rPr lang="en-US" sz="2400" dirty="0" smtClean="0">
                <a:latin typeface="Sylfaen" pitchFamily="18" charset="0"/>
              </a:rPr>
              <a:t> The understanding of </a:t>
            </a:r>
            <a:r>
              <a:rPr lang="en-US" sz="2400" dirty="0" smtClean="0">
                <a:latin typeface="Sylfaen" pitchFamily="18" charset="0"/>
              </a:rPr>
              <a:t>addressee’s </a:t>
            </a:r>
            <a:r>
              <a:rPr lang="en-US" sz="2400" dirty="0" smtClean="0">
                <a:latin typeface="Sylfaen" pitchFamily="18" charset="0"/>
              </a:rPr>
              <a:t>condition in the moment </a:t>
            </a:r>
            <a:r>
              <a:rPr lang="en-US" sz="2400" dirty="0" smtClean="0">
                <a:latin typeface="Sylfaen" pitchFamily="18" charset="0"/>
              </a:rPr>
              <a:t>when your </a:t>
            </a:r>
            <a:r>
              <a:rPr lang="en-US" sz="2400" dirty="0" smtClean="0">
                <a:latin typeface="Sylfaen" pitchFamily="18" charset="0"/>
              </a:rPr>
              <a:t>emotion was formed and accepting his or her behavior as a resemblance of his or her own emotional condition and as a respond to his or her own addressee</a:t>
            </a:r>
            <a:r>
              <a:rPr lang="en-US" sz="2400" dirty="0" smtClean="0">
                <a:latin typeface="Sylfaen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sz="2400" dirty="0" smtClean="0">
                <a:latin typeface="Sylfaen" pitchFamily="18" charset="0"/>
              </a:rPr>
              <a:t> </a:t>
            </a:r>
            <a:endParaRPr lang="en-US" sz="2400" dirty="0">
              <a:latin typeface="Sylfaen" pitchFamily="18" charset="0"/>
            </a:endParaRPr>
          </a:p>
          <a:p>
            <a:pPr marL="0" lvl="0" indent="0">
              <a:buNone/>
            </a:pPr>
            <a:r>
              <a:rPr lang="en-US" sz="2400" dirty="0" smtClean="0">
                <a:latin typeface="Sylfaen" pitchFamily="18" charset="0"/>
              </a:rPr>
              <a:t>There’s </a:t>
            </a:r>
            <a:r>
              <a:rPr lang="en-US" sz="2400" dirty="0" smtClean="0">
                <a:latin typeface="Sylfaen" pitchFamily="18" charset="0"/>
              </a:rPr>
              <a:t>a saying: </a:t>
            </a:r>
            <a:endParaRPr lang="en-US" sz="2400" dirty="0" smtClean="0">
              <a:latin typeface="Sylfaen" pitchFamily="18" charset="0"/>
            </a:endParaRPr>
          </a:p>
          <a:p>
            <a:pPr marL="0" lvl="0" indent="0">
              <a:buNone/>
            </a:pPr>
            <a:r>
              <a:rPr lang="en-US" sz="2400" u="sng" dirty="0" smtClean="0">
                <a:latin typeface="Sylfaen" pitchFamily="18" charset="0"/>
              </a:rPr>
              <a:t>“</a:t>
            </a:r>
            <a:r>
              <a:rPr lang="en-US" sz="2400" u="sng" dirty="0" smtClean="0">
                <a:latin typeface="Sylfaen" pitchFamily="18" charset="0"/>
              </a:rPr>
              <a:t>They’re not so much against you as they are for themselves.”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                          Self-Awareness as a Key Secret to Success in Mediation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dirty="0" smtClean="0">
                <a:latin typeface="Sylfaen" pitchFamily="18" charset="0"/>
              </a:rPr>
              <a:t>The real </a:t>
            </a:r>
            <a:r>
              <a:rPr lang="en-US" sz="2400" i="1" dirty="0" smtClean="0">
                <a:latin typeface="Sylfaen" pitchFamily="18" charset="0"/>
              </a:rPr>
              <a:t>differentiation between claims/demands and interests </a:t>
            </a:r>
            <a:r>
              <a:rPr lang="en-US" sz="2400" dirty="0" smtClean="0">
                <a:latin typeface="Sylfaen" pitchFamily="18" charset="0"/>
              </a:rPr>
              <a:t>happens only after revealing one’s real interests as a result of an emotional journey in subconscious. </a:t>
            </a:r>
          </a:p>
          <a:p>
            <a:pPr lvl="0">
              <a:buFont typeface="Courier New" pitchFamily="49" charset="0"/>
              <a:buChar char="o"/>
            </a:pPr>
            <a:r>
              <a:rPr lang="en-US" sz="2400" dirty="0" smtClean="0">
                <a:latin typeface="Sylfaen" pitchFamily="18" charset="0"/>
              </a:rPr>
              <a:t>There’s a simple formula: to understand </a:t>
            </a:r>
            <a:r>
              <a:rPr lang="en-US" sz="2400" i="1" dirty="0" smtClean="0">
                <a:latin typeface="Sylfaen" pitchFamily="18" charset="0"/>
              </a:rPr>
              <a:t>who you are and what you want </a:t>
            </a:r>
            <a:r>
              <a:rPr lang="en-US" sz="2400" dirty="0" smtClean="0">
                <a:latin typeface="Sylfaen" pitchFamily="18" charset="0"/>
              </a:rPr>
              <a:t>you 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en-US" sz="2400" dirty="0" smtClean="0">
                <a:latin typeface="Sylfaen" pitchFamily="18" charset="0"/>
              </a:rPr>
              <a:t>start with clarifying </a:t>
            </a:r>
            <a:r>
              <a:rPr lang="en-US" sz="2400" i="1" dirty="0" smtClean="0">
                <a:latin typeface="Sylfaen" pitchFamily="18" charset="0"/>
              </a:rPr>
              <a:t>who you’re not and what you don’t want</a:t>
            </a:r>
            <a:r>
              <a:rPr lang="en-US" sz="2400" dirty="0" smtClean="0">
                <a:latin typeface="Sylfaen" pitchFamily="18" charset="0"/>
              </a:rPr>
              <a:t>. This is already a half and the most important step forward. </a:t>
            </a:r>
          </a:p>
          <a:p>
            <a:pPr lvl="0">
              <a:buFont typeface="Courier New" pitchFamily="49" charset="0"/>
              <a:buChar char="o"/>
            </a:pPr>
            <a:r>
              <a:rPr lang="en-US" sz="2400" u="sng" dirty="0" smtClean="0">
                <a:latin typeface="Sylfaen" pitchFamily="18" charset="0"/>
              </a:rPr>
              <a:t>Such a level of realization leads parties to easily let go the things they’re not struggling for in </a:t>
            </a:r>
            <a:r>
              <a:rPr lang="en-US" sz="2400" u="sng" dirty="0" smtClean="0">
                <a:latin typeface="Sylfaen" pitchFamily="18" charset="0"/>
              </a:rPr>
              <a:t>reality, </a:t>
            </a:r>
            <a:r>
              <a:rPr lang="en-US" sz="2400" u="sng" dirty="0" smtClean="0">
                <a:latin typeface="Sylfaen" pitchFamily="18" charset="0"/>
              </a:rPr>
              <a:t>rather rationalize the use of their energy and put efforts in what they’re really seeking for. </a:t>
            </a:r>
            <a:r>
              <a:rPr lang="en-US" sz="2400" dirty="0" smtClean="0">
                <a:latin typeface="Sylfaen" pitchFamily="18" charset="0"/>
              </a:rPr>
              <a:t>!!!</a:t>
            </a:r>
          </a:p>
          <a:p>
            <a:endParaRPr lang="en-US" u="sng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                         Self-Awareness as a Key Secret to Success in Mediation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itchFamily="18" charset="0"/>
              </a:rPr>
              <a:t>    After ideas and patterns presented we may ask a very logical question: </a:t>
            </a:r>
          </a:p>
          <a:p>
            <a:endParaRPr lang="en-US" sz="2400" dirty="0" smtClean="0">
              <a:latin typeface="Sylfaen" pitchFamily="18" charset="0"/>
            </a:endParaRPr>
          </a:p>
          <a:p>
            <a:r>
              <a:rPr lang="en-US" sz="2400" u="sng" dirty="0" smtClean="0">
                <a:latin typeface="Sylfaen" pitchFamily="18" charset="0"/>
              </a:rPr>
              <a:t>How shall mediator produce the level of such a deep and an insightful communication: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latin typeface="Sylfaen" pitchFamily="18" charset="0"/>
              </a:rPr>
              <a:t> For the parties with themselves?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latin typeface="Sylfaen" pitchFamily="18" charset="0"/>
              </a:rPr>
              <a:t> For parties among each other? </a:t>
            </a:r>
          </a:p>
          <a:p>
            <a:pPr>
              <a:buNone/>
            </a:pPr>
            <a:r>
              <a:rPr lang="en-US" sz="2400" dirty="0" smtClean="0">
                <a:latin typeface="Sylfaen" pitchFamily="18" charset="0"/>
              </a:rPr>
              <a:t> There’s no magic. The answer is simple:</a:t>
            </a:r>
          </a:p>
          <a:p>
            <a:pPr>
              <a:buNone/>
            </a:pPr>
            <a:r>
              <a:rPr lang="en-US" sz="2400" dirty="0" smtClean="0">
                <a:latin typeface="Sylfaen" pitchFamily="18" charset="0"/>
              </a:rPr>
              <a:t> </a:t>
            </a:r>
            <a:r>
              <a:rPr lang="en-US" sz="2400" i="1" dirty="0" smtClean="0">
                <a:latin typeface="Sylfaen" pitchFamily="18" charset="0"/>
              </a:rPr>
              <a:t>In order to coach the soldiers one has to have been at war. </a:t>
            </a:r>
          </a:p>
          <a:p>
            <a:endParaRPr lang="en-US" sz="24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        </a:t>
            </a:r>
            <a:r>
              <a:rPr lang="en-US" sz="2400" dirty="0" smtClean="0">
                <a:latin typeface="Sylfaen" panose="010A0502050306030303" pitchFamily="18" charset="0"/>
              </a:rPr>
              <a:t>Self-Awareness </a:t>
            </a:r>
            <a:r>
              <a:rPr lang="en-US" sz="2400" dirty="0">
                <a:latin typeface="Sylfaen" panose="010A0502050306030303" pitchFamily="18" charset="0"/>
              </a:rPr>
              <a:t>as a Key Secret to Success in Mediation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                  What is Self-awareness and why its important?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Self-awareness is a primary and integral element of Emotional Intelligence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Emotional Intelligence is regarded to be a </a:t>
            </a:r>
            <a:r>
              <a:rPr lang="en-US" sz="2400" i="1" dirty="0" smtClean="0">
                <a:latin typeface="Sylfaen" panose="010A0502050306030303" pitchFamily="18" charset="0"/>
              </a:rPr>
              <a:t>competitive advantage  </a:t>
            </a:r>
            <a:r>
              <a:rPr lang="en-US" sz="2400" dirty="0" smtClean="0">
                <a:latin typeface="Sylfaen" panose="010A0502050306030303" pitchFamily="18" charset="0"/>
              </a:rPr>
              <a:t>for wide range of professionals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EQ plays important role specifically for mediators because their task is navigating  a dynamic process allowing as much emotional bursts from parties as necessary</a:t>
            </a:r>
            <a:endParaRPr lang="en-US" sz="2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                     Self-Awareness as a Key Secret to Success in Mediation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Sylfaen" pitchFamily="18" charset="0"/>
              </a:rPr>
              <a:t>Despite the variety of definitions of Emotional Intelligence, these two elements are always present: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Sylfaen" pitchFamily="18" charset="0"/>
              </a:rPr>
              <a:t> The ability to self-control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Sylfaen" pitchFamily="18" charset="0"/>
              </a:rPr>
              <a:t> The ability to control the environment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ylfaen" pitchFamily="18" charset="0"/>
              </a:rPr>
              <a:t>There is </a:t>
            </a:r>
            <a:r>
              <a:rPr lang="en-US" sz="2400" dirty="0" smtClean="0">
                <a:latin typeface="Sylfaen" pitchFamily="18" charset="0"/>
              </a:rPr>
              <a:t>a logical sequence between the two: the  “second” can’t be achieved without the “first”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ylfaen" pitchFamily="18" charset="0"/>
              </a:rPr>
              <a:t>How can one steer the external process and be a leader if there’s no leadership within? </a:t>
            </a:r>
          </a:p>
          <a:p>
            <a:pPr>
              <a:buFont typeface="Wingdings" pitchFamily="2" charset="2"/>
              <a:buChar char="v"/>
            </a:pPr>
            <a:r>
              <a:rPr lang="en-US" sz="2400" u="sng" dirty="0" smtClean="0">
                <a:latin typeface="Sylfaen" pitchFamily="18" charset="0"/>
              </a:rPr>
              <a:t>Remember the ship sinks not when its in the water, but when the water is in it…</a:t>
            </a:r>
            <a:r>
              <a:rPr lang="en-US" sz="2400" dirty="0" smtClean="0">
                <a:latin typeface="Sylfae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itchFamily="18" charset="0"/>
              </a:rPr>
              <a:t>                       Understanding Mediation Context in Georgia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Sylfaen" pitchFamily="18" charset="0"/>
              </a:rPr>
              <a:t>Mediation has been actively promoted in Georgia since 2012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Sylfaen" pitchFamily="18" charset="0"/>
              </a:rPr>
              <a:t>State’s interest: Changes in Legislation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Sylfaen" pitchFamily="18" charset="0"/>
              </a:rPr>
              <a:t>  Support of International Organizations: East West Management Institute, UNDP…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Sylfaen" pitchFamily="18" charset="0"/>
              </a:rPr>
              <a:t>Raising </a:t>
            </a:r>
            <a:r>
              <a:rPr lang="en-US" sz="2400" dirty="0" smtClean="0">
                <a:latin typeface="Sylfaen" pitchFamily="18" charset="0"/>
              </a:rPr>
              <a:t>awareness about mediation: training judges, attorneys, law professors, students </a:t>
            </a:r>
          </a:p>
          <a:p>
            <a:pPr>
              <a:buNone/>
            </a:pPr>
            <a:endParaRPr lang="en-US" dirty="0" smtClean="0">
              <a:latin typeface="Sylfaen" pitchFamily="18" charset="0"/>
            </a:endParaRPr>
          </a:p>
          <a:p>
            <a:pPr>
              <a:buNone/>
            </a:pPr>
            <a:r>
              <a:rPr lang="en-US" dirty="0" smtClean="0">
                <a:latin typeface="Sylfaen" pitchFamily="18" charset="0"/>
              </a:rPr>
              <a:t> </a:t>
            </a:r>
            <a:endParaRPr lang="en-US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        </a:t>
            </a:r>
            <a:r>
              <a:rPr lang="en-US" sz="2400" dirty="0" smtClean="0">
                <a:latin typeface="Sylfaen" panose="010A0502050306030303" pitchFamily="18" charset="0"/>
              </a:rPr>
              <a:t>Self-Awareness </a:t>
            </a:r>
            <a:r>
              <a:rPr lang="en-US" sz="2400" dirty="0">
                <a:latin typeface="Sylfaen" panose="010A0502050306030303" pitchFamily="18" charset="0"/>
              </a:rPr>
              <a:t>as a Key Secret to Success in Mediation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There’s no worse enemy than Self.</a:t>
            </a:r>
            <a:endParaRPr lang="en-US" sz="2400" dirty="0">
              <a:latin typeface="Sylfaen" panose="010A050205030603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Sylfaen" panose="010A0502050306030303" pitchFamily="18" charset="0"/>
            </a:endParaRPr>
          </a:p>
          <a:p>
            <a:r>
              <a:rPr lang="en-US" sz="2400" smtClean="0">
                <a:latin typeface="Sylfaen" panose="010A0502050306030303" pitchFamily="18" charset="0"/>
              </a:rPr>
              <a:t>Remember  </a:t>
            </a:r>
            <a:r>
              <a:rPr lang="en-US" sz="2400" i="1" dirty="0" smtClean="0">
                <a:latin typeface="Sylfaen" panose="010A0502050306030303" pitchFamily="18" charset="0"/>
              </a:rPr>
              <a:t>Sigmund Freud </a:t>
            </a:r>
            <a:r>
              <a:rPr lang="en-US" sz="2400" dirty="0" smtClean="0">
                <a:latin typeface="Sylfaen" panose="010A0502050306030303" pitchFamily="18" charset="0"/>
              </a:rPr>
              <a:t>                          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Sylfaen" panose="010A0502050306030303" pitchFamily="18" charset="0"/>
              </a:rPr>
              <a:t>There’s why we may argue that the </a:t>
            </a:r>
            <a:r>
              <a:rPr lang="en-US" sz="2400" u="sng" dirty="0" smtClean="0">
                <a:latin typeface="Sylfaen" panose="010A0502050306030303" pitchFamily="18" charset="0"/>
              </a:rPr>
              <a:t>efficiency of communication with the other person  depends on one’s ability to communicate with the self. </a:t>
            </a:r>
          </a:p>
          <a:p>
            <a:endParaRPr lang="en-US" sz="2400" dirty="0">
              <a:latin typeface="Sylfaen" panose="010A0502050306030303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The only one a person has to compete with is the self.</a:t>
            </a:r>
            <a:endParaRPr lang="en-US" sz="2400" dirty="0">
              <a:latin typeface="Sylfaen" panose="010A0502050306030303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60" y="3014663"/>
            <a:ext cx="2286000" cy="3159709"/>
          </a:xfrm>
        </p:spPr>
      </p:pic>
    </p:spTree>
    <p:extLst>
      <p:ext uri="{BB962C8B-B14F-4D97-AF65-F5344CB8AC3E}">
        <p14:creationId xmlns:p14="http://schemas.microsoft.com/office/powerpoint/2010/main" val="41962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                      Self-Awareness </a:t>
            </a:r>
            <a:r>
              <a:rPr lang="en-US" sz="2400" dirty="0">
                <a:latin typeface="Sylfaen" panose="010A0502050306030303" pitchFamily="18" charset="0"/>
              </a:rPr>
              <a:t>as a Key Secret to Success in Mediation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What shall be Mediator’s expected minimum knowledge regarding emotions. </a:t>
            </a:r>
          </a:p>
          <a:p>
            <a:r>
              <a:rPr lang="en-US" sz="2400" dirty="0" smtClean="0">
                <a:latin typeface="Sylfaen" panose="010A0502050306030303" pitchFamily="18" charset="0"/>
              </a:rPr>
              <a:t>In a highly competitive world, an effective mediator shall note, for example, the following: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Sylfaen" panose="010A0502050306030303" pitchFamily="18" charset="0"/>
              </a:rPr>
              <a:t> When a person seeks to be understood, in fact s/he suffers from the lack of self-understanding. In other words, often there is no real ground for conflict with the other person because the conflict the person has is with self.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smtClean="0">
                <a:latin typeface="Sylfaen" panose="010A0502050306030303" pitchFamily="18" charset="0"/>
              </a:rPr>
              <a:t> The ID age of a person does not always resonate with one’s emotional maturity. Often people with influential titles enter into a conflict with a childish attitude as they stick to “stupid  principles” instead of rationalization.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Sylfaen" panose="010A0502050306030303" pitchFamily="18" charset="0"/>
              </a:rPr>
              <a:t> The real objective reasons of most problems are originated from suppressed anger and are related with unfinished emotional scenarios </a:t>
            </a:r>
            <a:r>
              <a:rPr lang="en-US" sz="2400" dirty="0">
                <a:latin typeface="Sylfaen" panose="010A0502050306030303" pitchFamily="18" charset="0"/>
              </a:rPr>
              <a:t>in human </a:t>
            </a:r>
            <a:r>
              <a:rPr lang="en-US" sz="2400" dirty="0" smtClean="0">
                <a:latin typeface="Sylfaen" panose="010A0502050306030303" pitchFamily="18" charset="0"/>
              </a:rPr>
              <a:t>brain.</a:t>
            </a:r>
          </a:p>
          <a:p>
            <a:pPr marL="0" indent="0">
              <a:buNone/>
            </a:pP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smtClean="0">
                <a:latin typeface="Sylfaen" panose="010A0502050306030303" pitchFamily="18" charset="0"/>
              </a:rPr>
              <a:t>                                                       ………   </a:t>
            </a:r>
          </a:p>
          <a:p>
            <a:pPr marL="0" indent="0">
              <a:buNone/>
            </a:pPr>
            <a:endParaRPr lang="en-US" sz="2400" dirty="0" smtClean="0">
              <a:latin typeface="Sylfaen" panose="010A0502050306030303" pitchFamily="18" charset="0"/>
            </a:endParaRPr>
          </a:p>
          <a:p>
            <a:endParaRPr lang="en-US" sz="2400" dirty="0" smtClean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sz="2400" dirty="0">
              <a:latin typeface="Sylfaen" panose="010A0502050306030303" pitchFamily="18" charset="0"/>
            </a:endParaRPr>
          </a:p>
          <a:p>
            <a:endParaRPr lang="en-US" sz="2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                     Self-Awareness </a:t>
            </a:r>
            <a:r>
              <a:rPr lang="en-US" sz="2400" dirty="0">
                <a:latin typeface="Sylfaen" panose="010A0502050306030303" pitchFamily="18" charset="0"/>
              </a:rPr>
              <a:t>as a Key Secret to Success in Mediation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97280" y="2536492"/>
            <a:ext cx="4937760" cy="337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Mediator has to have an awareness about the distinction of conscious and subconscious of human mind. This will help the Mediator to: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Observe connection between one’s verbal and bodily expression, accurately read non-verbal signals.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Differentiate among emotions. </a:t>
            </a:r>
            <a:endParaRPr lang="en-US" sz="2400" dirty="0">
              <a:latin typeface="Sylfaen" panose="010A050205030603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3934" y="2582863"/>
            <a:ext cx="3525732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                      Self-Awareness as a Key Secret to Success in Mediation</a:t>
            </a:r>
            <a:endParaRPr lang="en-US" sz="2400" dirty="0"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Mediator has to be aware about the separate “departments” of human brain and their functions: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Neocortex – an intellectual brain, responsible for decisions we make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The Limbic/Emotional brain, stimulator of our actions, including panic attacks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Difference between the two, </a:t>
            </a:r>
            <a:endParaRPr lang="en-US" sz="2400" dirty="0" smtClean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Sylfaen" panose="010A0502050306030303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Sylfaen" panose="010A0502050306030303" pitchFamily="18" charset="0"/>
              </a:rPr>
              <a:t>   </a:t>
            </a:r>
            <a:r>
              <a:rPr lang="en-US" sz="2400" i="1" dirty="0" smtClean="0">
                <a:latin typeface="Sylfaen" panose="010A0502050306030303" pitchFamily="18" charset="0"/>
              </a:rPr>
              <a:t>Daniel Goleman’s example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endParaRPr lang="en-US" sz="2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        </a:t>
            </a:r>
            <a:r>
              <a:rPr lang="en-US" sz="2400" dirty="0" smtClean="0">
                <a:latin typeface="Sylfaen" panose="010A0502050306030303" pitchFamily="18" charset="0"/>
              </a:rPr>
              <a:t>Self-Awareness </a:t>
            </a:r>
            <a:r>
              <a:rPr lang="en-US" sz="2400" dirty="0">
                <a:latin typeface="Sylfaen" panose="010A0502050306030303" pitchFamily="18" charset="0"/>
              </a:rPr>
              <a:t>as a Key Secret to Success in Mediation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Sylfaen" panose="010A0502050306030303" pitchFamily="18" charset="0"/>
            </a:endParaRPr>
          </a:p>
          <a:p>
            <a:r>
              <a:rPr lang="en-US" sz="2400" dirty="0" smtClean="0">
                <a:latin typeface="Sylfaen" panose="010A0502050306030303" pitchFamily="18" charset="0"/>
              </a:rPr>
              <a:t>Mediation is an educational process. And like in contemporary progressive educational system, mediation rests on the principles of </a:t>
            </a:r>
            <a:r>
              <a:rPr lang="en-US" sz="2400" i="1" dirty="0" smtClean="0">
                <a:latin typeface="Sylfaen" panose="010A0502050306030303" pitchFamily="18" charset="0"/>
              </a:rPr>
              <a:t>empowerment </a:t>
            </a:r>
            <a:r>
              <a:rPr lang="en-US" sz="2400" dirty="0" smtClean="0">
                <a:latin typeface="Sylfaen" panose="010A0502050306030303" pitchFamily="18" charset="0"/>
              </a:rPr>
              <a:t>and </a:t>
            </a:r>
            <a:r>
              <a:rPr lang="en-US" sz="2400" i="1" dirty="0" smtClean="0">
                <a:latin typeface="Sylfaen" panose="010A0502050306030303" pitchFamily="18" charset="0"/>
              </a:rPr>
              <a:t>autonomy</a:t>
            </a:r>
            <a:r>
              <a:rPr lang="en-US" sz="2400" dirty="0" smtClean="0">
                <a:latin typeface="Sylfaen" panose="010A0502050306030303" pitchFamily="18" charset="0"/>
              </a:rPr>
              <a:t> of participants of the process. Mediator faces the hardest task to create an educational environment, i.e. environment where people: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 Feel safe;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 Trust the process;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Are open to learn.  </a:t>
            </a:r>
          </a:p>
          <a:p>
            <a:endParaRPr lang="en-US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                    Self-Awareness as a Key Secret to Success in Mediation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Sylfaen" pitchFamily="18" charset="0"/>
              </a:rPr>
              <a:t> If compared with </a:t>
            </a:r>
            <a:r>
              <a:rPr lang="en-US" sz="2400" i="1" dirty="0" smtClean="0">
                <a:latin typeface="Sylfaen" pitchFamily="18" charset="0"/>
              </a:rPr>
              <a:t>lawyer-client relationship</a:t>
            </a:r>
            <a:r>
              <a:rPr lang="en-US" sz="2400" dirty="0" smtClean="0">
                <a:latin typeface="Sylfaen" pitchFamily="18" charset="0"/>
              </a:rPr>
              <a:t>, it will get obvious that certain professional duties gain </a:t>
            </a:r>
            <a:r>
              <a:rPr lang="en-US" sz="2400" i="1" dirty="0" smtClean="0">
                <a:latin typeface="Sylfaen" pitchFamily="18" charset="0"/>
              </a:rPr>
              <a:t>higher</a:t>
            </a:r>
            <a:r>
              <a:rPr lang="en-US" sz="2400" dirty="0" smtClean="0">
                <a:latin typeface="Sylfaen" pitchFamily="18" charset="0"/>
              </a:rPr>
              <a:t> and </a:t>
            </a:r>
            <a:r>
              <a:rPr lang="en-US" sz="2400" i="1" dirty="0" smtClean="0">
                <a:latin typeface="Sylfaen" pitchFamily="18" charset="0"/>
              </a:rPr>
              <a:t>heavier</a:t>
            </a:r>
            <a:r>
              <a:rPr lang="en-US" sz="2400" dirty="0" smtClean="0">
                <a:latin typeface="Sylfaen" pitchFamily="18" charset="0"/>
              </a:rPr>
              <a:t> meaning for Mediator: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Sylfaen" pitchFamily="18" charset="0"/>
              </a:rPr>
              <a:t>Mediator is under the constant pressure of </a:t>
            </a:r>
            <a:r>
              <a:rPr lang="en-US" sz="2400" i="1" dirty="0" smtClean="0">
                <a:latin typeface="Sylfaen" pitchFamily="18" charset="0"/>
              </a:rPr>
              <a:t>maintaining impartiality  </a:t>
            </a:r>
            <a:r>
              <a:rPr lang="en-US" sz="2400" dirty="0" smtClean="0">
                <a:latin typeface="Sylfaen" pitchFamily="18" charset="0"/>
              </a:rPr>
              <a:t>which threatens the formation of trust necessary for the process. </a:t>
            </a:r>
            <a:r>
              <a:rPr lang="en-US" sz="2400" i="1" dirty="0" smtClean="0">
                <a:latin typeface="Sylfaen" pitchFamily="18" charset="0"/>
              </a:rPr>
              <a:t>Mediator is bounded by Fiduciary</a:t>
            </a:r>
            <a:r>
              <a:rPr lang="en-US" sz="2400" dirty="0" smtClean="0">
                <a:latin typeface="Sylfaen" pitchFamily="18" charset="0"/>
              </a:rPr>
              <a:t>, so called </a:t>
            </a:r>
            <a:r>
              <a:rPr lang="en-US" sz="2400" i="1" dirty="0" smtClean="0">
                <a:latin typeface="Sylfaen" pitchFamily="18" charset="0"/>
              </a:rPr>
              <a:t>bona fide  </a:t>
            </a:r>
            <a:r>
              <a:rPr lang="en-US" sz="2400" dirty="0" smtClean="0">
                <a:latin typeface="Sylfaen" pitchFamily="18" charset="0"/>
              </a:rPr>
              <a:t>duties from both sides.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Sylfaen" pitchFamily="18" charset="0"/>
              </a:rPr>
              <a:t>Mediator’s duty of </a:t>
            </a:r>
            <a:r>
              <a:rPr lang="en-US" sz="2400" i="1" dirty="0" smtClean="0">
                <a:latin typeface="Sylfaen" pitchFamily="18" charset="0"/>
              </a:rPr>
              <a:t>confidentiality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en-US" sz="2400" dirty="0" smtClean="0">
                <a:latin typeface="Sylfaen" pitchFamily="18" charset="0"/>
              </a:rPr>
              <a:t>applies to processes </a:t>
            </a:r>
            <a:r>
              <a:rPr lang="en-US" sz="2400" dirty="0" smtClean="0">
                <a:latin typeface="Sylfaen" pitchFamily="18" charset="0"/>
              </a:rPr>
              <a:t>within and outside of </a:t>
            </a:r>
            <a:r>
              <a:rPr lang="en-US" sz="2400" dirty="0" smtClean="0">
                <a:latin typeface="Sylfaen" pitchFamily="18" charset="0"/>
              </a:rPr>
              <a:t>mediation. </a:t>
            </a:r>
            <a:r>
              <a:rPr lang="en-US" sz="2400" dirty="0" smtClean="0">
                <a:latin typeface="Sylfaen" pitchFamily="18" charset="0"/>
              </a:rPr>
              <a:t>The piece of information provided by the parties needs to stay confidential from the other party when private sessions with mediator are used.  </a:t>
            </a:r>
          </a:p>
        </p:txBody>
      </p:sp>
    </p:spTree>
    <p:extLst>
      <p:ext uri="{BB962C8B-B14F-4D97-AF65-F5344CB8AC3E}">
        <p14:creationId xmlns:p14="http://schemas.microsoft.com/office/powerpoint/2010/main" val="38960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                   Self-Awareness as a Key Secret to Success in Mediation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24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Sylfaen" pitchFamily="18" charset="0"/>
              </a:rPr>
              <a:t>As a choice in life, Self-awareness </a:t>
            </a:r>
            <a:r>
              <a:rPr lang="en-US" sz="2400" dirty="0" smtClean="0">
                <a:latin typeface="Sylfaen" pitchFamily="18" charset="0"/>
              </a:rPr>
              <a:t>is </a:t>
            </a:r>
            <a:r>
              <a:rPr lang="en-US" sz="2400" dirty="0" smtClean="0">
                <a:latin typeface="Sylfaen" pitchFamily="18" charset="0"/>
              </a:rPr>
              <a:t>optional. People explore themselves in various ages, at different stages of their life and in a variety of ways. </a:t>
            </a:r>
          </a:p>
          <a:p>
            <a:pPr>
              <a:buNone/>
            </a:pPr>
            <a:endParaRPr lang="en-US" sz="24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Sylfaen" pitchFamily="18" charset="0"/>
              </a:rPr>
              <a:t>However, for professions like of a Mediator, Self-awareness is not a choice anymore. </a:t>
            </a:r>
            <a:r>
              <a:rPr lang="en-US" sz="2400" dirty="0" smtClean="0">
                <a:latin typeface="Sylfaen" pitchFamily="18" charset="0"/>
              </a:rPr>
              <a:t>Rather, </a:t>
            </a:r>
            <a:r>
              <a:rPr lang="en-US" sz="2400" dirty="0" smtClean="0">
                <a:latin typeface="Sylfaen" pitchFamily="18" charset="0"/>
              </a:rPr>
              <a:t>it is an </a:t>
            </a:r>
            <a:r>
              <a:rPr lang="en-US" sz="2400" dirty="0" smtClean="0">
                <a:latin typeface="Sylfaen" pitchFamily="18" charset="0"/>
              </a:rPr>
              <a:t>obligation, excepted mastery  </a:t>
            </a:r>
            <a:r>
              <a:rPr lang="en-US" sz="2400" dirty="0" smtClean="0">
                <a:latin typeface="Sylfaen" pitchFamily="18" charset="0"/>
              </a:rPr>
              <a:t>stipulated by the role and task of Mediator. </a:t>
            </a:r>
            <a:endParaRPr lang="en-US" sz="24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                         Self-Awareness </a:t>
            </a:r>
            <a:r>
              <a:rPr lang="en-US" sz="2400" dirty="0">
                <a:latin typeface="Sylfaen" panose="010A0502050306030303" pitchFamily="18" charset="0"/>
              </a:rPr>
              <a:t>as a Key Secret to Success in Mediation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anose="010A0502050306030303" pitchFamily="18" charset="0"/>
              </a:rPr>
              <a:t>Given the conditions described above the following recommendations apply: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Sylfaen" panose="010A0502050306030303" pitchFamily="18" charset="0"/>
              </a:rPr>
              <a:t>It is necessary to elaborate an interdisciplinary training program for mediators as a part of their preparation;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Sylfaen" panose="010A0502050306030303" pitchFamily="18" charset="0"/>
              </a:rPr>
              <a:t>The training has to be provided by a pair of trainers – a lawyer and a physiologist with an extended use of interdisciplinary approach;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Sylfaen" panose="010A0502050306030303" pitchFamily="18" charset="0"/>
              </a:rPr>
              <a:t>The training shall be designed as an optional and advanced part of preparation process and shall have </a:t>
            </a:r>
            <a:r>
              <a:rPr lang="en-US" sz="2400" dirty="0" smtClean="0">
                <a:latin typeface="Sylfaen" panose="010A0502050306030303" pitchFamily="18" charset="0"/>
              </a:rPr>
              <a:t>to </a:t>
            </a:r>
            <a:r>
              <a:rPr lang="en-US" sz="2400" smtClean="0">
                <a:latin typeface="Sylfaen" panose="010A0502050306030303" pitchFamily="18" charset="0"/>
              </a:rPr>
              <a:t>do nothing with </a:t>
            </a:r>
            <a:r>
              <a:rPr lang="en-US" sz="2400" dirty="0" smtClean="0">
                <a:latin typeface="Sylfaen" panose="010A0502050306030303" pitchFamily="18" charset="0"/>
              </a:rPr>
              <a:t>certification;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Sylfaen" panose="010A0502050306030303" pitchFamily="18" charset="0"/>
              </a:rPr>
              <a:t>The training shall involve smaller groups of participants with extended elements of  exercises used in psychotherapy. </a:t>
            </a:r>
            <a:endParaRPr lang="en-US" sz="2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94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495300"/>
            <a:ext cx="3200400" cy="483615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Sylfaen" pitchFamily="18" charset="0"/>
              </a:rPr>
              <a:t>                                                                                A</a:t>
            </a:r>
            <a:br>
              <a:rPr lang="en-US" sz="2800" dirty="0" smtClean="0">
                <a:latin typeface="Sylfaen" pitchFamily="18" charset="0"/>
              </a:rPr>
            </a:br>
            <a:r>
              <a:rPr lang="en-US" sz="2800" dirty="0" smtClean="0">
                <a:latin typeface="Sylfaen" pitchFamily="18" charset="0"/>
              </a:rPr>
              <a:t/>
            </a:r>
            <a:br>
              <a:rPr lang="en-US" sz="2800" dirty="0" smtClean="0">
                <a:latin typeface="Sylfaen" pitchFamily="18" charset="0"/>
              </a:rPr>
            </a:br>
            <a:r>
              <a:rPr lang="en-US" sz="2800" dirty="0" smtClean="0">
                <a:latin typeface="Sylfaen" pitchFamily="18" charset="0"/>
              </a:rPr>
              <a:t>                                       BIG</a:t>
            </a:r>
            <a:br>
              <a:rPr lang="en-US" sz="2800" dirty="0" smtClean="0">
                <a:latin typeface="Sylfaen" pitchFamily="18" charset="0"/>
              </a:rPr>
            </a:br>
            <a:r>
              <a:rPr lang="en-US" sz="2800" dirty="0" smtClean="0">
                <a:latin typeface="Sylfaen" pitchFamily="18" charset="0"/>
              </a:rPr>
              <a:t>                                                      </a:t>
            </a:r>
            <a:br>
              <a:rPr lang="en-US" sz="2800" dirty="0" smtClean="0">
                <a:latin typeface="Sylfaen" pitchFamily="18" charset="0"/>
              </a:rPr>
            </a:br>
            <a:r>
              <a:rPr lang="en-US" sz="2800" dirty="0" smtClean="0">
                <a:latin typeface="Sylfaen" pitchFamily="18" charset="0"/>
              </a:rPr>
              <a:t>                                 GEORGIAN</a:t>
            </a:r>
            <a:br>
              <a:rPr lang="en-US" sz="2800" dirty="0" smtClean="0">
                <a:latin typeface="Sylfaen" pitchFamily="18" charset="0"/>
              </a:rPr>
            </a:br>
            <a:r>
              <a:rPr lang="en-US" sz="2800" dirty="0" smtClean="0">
                <a:latin typeface="Sylfaen" pitchFamily="18" charset="0"/>
              </a:rPr>
              <a:t/>
            </a:r>
            <a:br>
              <a:rPr lang="en-US" sz="2800" dirty="0" smtClean="0">
                <a:latin typeface="Sylfaen" pitchFamily="18" charset="0"/>
              </a:rPr>
            </a:br>
            <a:r>
              <a:rPr lang="en-US" sz="2800" dirty="0" smtClean="0">
                <a:latin typeface="Sylfaen" pitchFamily="18" charset="0"/>
              </a:rPr>
              <a:t>                                 </a:t>
            </a:r>
            <a:br>
              <a:rPr lang="en-US" sz="2800" dirty="0" smtClean="0">
                <a:latin typeface="Sylfaen" pitchFamily="18" charset="0"/>
              </a:rPr>
            </a:br>
            <a:r>
              <a:rPr lang="en-US" sz="2800" dirty="0" smtClean="0">
                <a:latin typeface="Sylfaen" pitchFamily="18" charset="0"/>
              </a:rPr>
              <a:t>                               THANK YOU!!!</a:t>
            </a:r>
            <a:endParaRPr lang="en-US" sz="2800" dirty="0">
              <a:latin typeface="Sylfaen" pitchFamily="18" charset="0"/>
            </a:endParaRPr>
          </a:p>
        </p:txBody>
      </p:sp>
      <p:pic>
        <p:nvPicPr>
          <p:cNvPr id="8" name="Content Placeholder 7" descr="esa me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itchFamily="18" charset="0"/>
              </a:rPr>
              <a:t>                               Understanding Mediation Context in Georgia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Sylfae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Sylfaen" pitchFamily="18" charset="0"/>
              </a:rPr>
              <a:t> </a:t>
            </a:r>
            <a:r>
              <a:rPr lang="en-US" sz="2400" u="sng" dirty="0" smtClean="0">
                <a:latin typeface="Sylfaen" pitchFamily="18" charset="0"/>
              </a:rPr>
              <a:t>Current State of Development</a:t>
            </a:r>
            <a:r>
              <a:rPr lang="en-US" sz="2400" dirty="0" smtClean="0">
                <a:latin typeface="Sylfae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Sylfaen" pitchFamily="18" charset="0"/>
              </a:rPr>
              <a:t> Law on Mediation introduced to the Parliament of Georgia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Sylfaen" pitchFamily="18" charset="0"/>
              </a:rPr>
              <a:t>Mediation Association(s) Created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Sylfaen" pitchFamily="18" charset="0"/>
              </a:rPr>
              <a:t>The Code of Professional Conduct/Ethics Code of Mediators Elaborated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Sylfaen" pitchFamily="18" charset="0"/>
              </a:rPr>
              <a:t>Recruitment of Mediators increased</a:t>
            </a:r>
            <a:endParaRPr lang="en-US" sz="24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itchFamily="18" charset="0"/>
              </a:rPr>
              <a:t>                            Understanding Mediation Context in Georgia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>
                <a:latin typeface="Sylfaen" pitchFamily="18" charset="0"/>
              </a:rPr>
              <a:t>Variety of Mediation Types Utilized in the Country</a:t>
            </a:r>
            <a:r>
              <a:rPr lang="en-US" sz="2400" dirty="0" smtClean="0">
                <a:latin typeface="Sylfae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ylfaen" pitchFamily="18" charset="0"/>
              </a:rPr>
              <a:t>Court-Annexed/Mandatory </a:t>
            </a:r>
            <a:r>
              <a:rPr lang="en-US" sz="2400" dirty="0" smtClean="0">
                <a:latin typeface="Sylfaen" pitchFamily="18" charset="0"/>
              </a:rPr>
              <a:t>Mediation </a:t>
            </a:r>
            <a:r>
              <a:rPr lang="en-US" sz="2400" dirty="0" smtClean="0">
                <a:latin typeface="Sylfaen" pitchFamily="18" charset="0"/>
              </a:rPr>
              <a:t>on Private Law Cases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ylfaen" pitchFamily="18" charset="0"/>
              </a:rPr>
              <a:t>Collective Labor Dispute(s) Mediation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ylfaen" pitchFamily="18" charset="0"/>
              </a:rPr>
              <a:t>Mediation in Public Agencies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ylfaen" pitchFamily="18" charset="0"/>
              </a:rPr>
              <a:t>Mediation in Private </a:t>
            </a:r>
            <a:r>
              <a:rPr lang="en-US" sz="2400" dirty="0" smtClean="0">
                <a:latin typeface="Sylfaen" pitchFamily="18" charset="0"/>
              </a:rPr>
              <a:t>Sector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ylfaen" pitchFamily="18" charset="0"/>
              </a:rPr>
              <a:t>Mediation for Juvenile/Restorative Justice</a:t>
            </a:r>
            <a:endParaRPr lang="en-US" sz="24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ylfaen" pitchFamily="18" charset="0"/>
              </a:rPr>
              <a:t>Mediation Clinic</a:t>
            </a:r>
            <a:endParaRPr lang="en-US" sz="24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itchFamily="18" charset="0"/>
              </a:rPr>
              <a:t>                     Understanding Mediation Context in Georgia</a:t>
            </a:r>
            <a:endParaRPr lang="en-US" sz="2400" dirty="0"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Sylfaen" pitchFamily="18" charset="0"/>
              </a:rPr>
              <a:t>Historical roots of Mediation in Georgia 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Sylfaen" pitchFamily="18" charset="0"/>
              </a:rPr>
              <a:t>Georgian </a:t>
            </a:r>
            <a:r>
              <a:rPr lang="en-US" sz="2400" dirty="0" smtClean="0">
                <a:latin typeface="Sylfaen" pitchFamily="18" charset="0"/>
              </a:rPr>
              <a:t>character: temper, extremes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Sylfaen" pitchFamily="18" charset="0"/>
              </a:rPr>
              <a:t>Cultural </a:t>
            </a:r>
            <a:r>
              <a:rPr lang="en-US" sz="2400" dirty="0" smtClean="0">
                <a:latin typeface="Sylfaen" pitchFamily="18" charset="0"/>
              </a:rPr>
              <a:t>context: defensive </a:t>
            </a:r>
            <a:r>
              <a:rPr lang="en-US" sz="2400" dirty="0" smtClean="0">
                <a:latin typeface="Sylfaen" pitchFamily="18" charset="0"/>
              </a:rPr>
              <a:t>mentality</a:t>
            </a:r>
          </a:p>
          <a:p>
            <a:pPr marL="0" indent="0">
              <a:buNone/>
            </a:pPr>
            <a:endParaRPr lang="en-US" sz="2400" dirty="0" smtClean="0">
              <a:latin typeface="Sylfae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Sylfaen" pitchFamily="18" charset="0"/>
            </a:endParaRPr>
          </a:p>
          <a:p>
            <a:endParaRPr lang="en-US" sz="2400" dirty="0" smtClean="0">
              <a:latin typeface="Sylfaen" pitchFamily="18" charset="0"/>
            </a:endParaRPr>
          </a:p>
          <a:p>
            <a:endParaRPr lang="en-US" sz="24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itchFamily="18" charset="0"/>
              </a:rPr>
              <a:t>                              Understanding Mediation Context in Georgia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itchFamily="18" charset="0"/>
              </a:rPr>
              <a:t>          Ushguli, Svaneti</a:t>
            </a:r>
            <a:endParaRPr lang="en-US" sz="2400" dirty="0">
              <a:latin typeface="Sylfaen" pitchFamily="18" charset="0"/>
            </a:endParaRPr>
          </a:p>
        </p:txBody>
      </p:sp>
      <p:pic>
        <p:nvPicPr>
          <p:cNvPr id="9" name="Content Placeholder 8" descr="ushgul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72554" y="2582863"/>
            <a:ext cx="4787529" cy="33782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itchFamily="18" charset="0"/>
              </a:rPr>
              <a:t>         Batumi, Adjara</a:t>
            </a:r>
            <a:endParaRPr lang="en-US" sz="2400" dirty="0">
              <a:latin typeface="Sylfaen" pitchFamily="18" charset="0"/>
            </a:endParaRPr>
          </a:p>
        </p:txBody>
      </p:sp>
      <p:pic>
        <p:nvPicPr>
          <p:cNvPr id="10" name="Content Placeholder 9" descr="georgia-batumi-ajar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62700" y="2603500"/>
            <a:ext cx="4667250" cy="336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itchFamily="18" charset="0"/>
              </a:rPr>
              <a:t>                             Understanding Mediation Context in Georgia</a:t>
            </a:r>
            <a:endParaRPr lang="en-US" sz="2400" dirty="0"/>
          </a:p>
        </p:txBody>
      </p:sp>
      <p:pic>
        <p:nvPicPr>
          <p:cNvPr id="7" name="Content Placeholder 6" descr="Georgia Regional 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600" y="1897063"/>
            <a:ext cx="4849813" cy="4173537"/>
          </a:xfrm>
        </p:spPr>
      </p:pic>
    </p:spTree>
    <p:extLst>
      <p:ext uri="{BB962C8B-B14F-4D97-AF65-F5344CB8AC3E}">
        <p14:creationId xmlns:p14="http://schemas.microsoft.com/office/powerpoint/2010/main" val="17688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itchFamily="18" charset="0"/>
              </a:rPr>
              <a:t>                          Understanding Mediation Context in Georgia</a:t>
            </a:r>
            <a:endParaRPr lang="en-US" sz="2400" dirty="0"/>
          </a:p>
        </p:txBody>
      </p:sp>
      <p:pic>
        <p:nvPicPr>
          <p:cNvPr id="4" name="Content Placeholder 3" descr="Georgian Dan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785" y="1973263"/>
            <a:ext cx="6066755" cy="4022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ylfaen" pitchFamily="18" charset="0"/>
              </a:rPr>
              <a:t>                            Understanding Mediation Context in Georgia</a:t>
            </a:r>
            <a:endParaRPr lang="en-US" sz="2400" dirty="0"/>
          </a:p>
        </p:txBody>
      </p:sp>
      <p:pic>
        <p:nvPicPr>
          <p:cNvPr id="4" name="Content Placeholder 3" descr="Kartlis DEd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60907" y="1846263"/>
            <a:ext cx="3010823" cy="402272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Sylfaen" pitchFamily="18" charset="0"/>
            </a:endParaRPr>
          </a:p>
          <a:p>
            <a:r>
              <a:rPr lang="en-US" sz="2400" dirty="0" smtClean="0">
                <a:latin typeface="Sylfaen" pitchFamily="18" charset="0"/>
              </a:rPr>
              <a:t>         Georgian Greeting – Hello</a:t>
            </a:r>
          </a:p>
          <a:p>
            <a:r>
              <a:rPr lang="en-US" sz="2400" dirty="0" smtClean="0">
                <a:latin typeface="Sylfaen" pitchFamily="18" charset="0"/>
              </a:rPr>
              <a:t>                    Translates as</a:t>
            </a:r>
          </a:p>
          <a:p>
            <a:r>
              <a:rPr lang="en-US" sz="2400" dirty="0" smtClean="0">
                <a:latin typeface="Sylfaen" pitchFamily="18" charset="0"/>
              </a:rPr>
              <a:t>              “I wish you to win”/</a:t>
            </a:r>
          </a:p>
          <a:p>
            <a:r>
              <a:rPr lang="en-US" sz="2400" dirty="0" smtClean="0">
                <a:latin typeface="Sylfaen" pitchFamily="18" charset="0"/>
              </a:rPr>
              <a:t>                       Winning</a:t>
            </a:r>
            <a:endParaRPr lang="en-US" sz="24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1334</TotalTime>
  <Words>1587</Words>
  <Application>Microsoft Office PowerPoint</Application>
  <PresentationFormat>Widescreen</PresentationFormat>
  <Paragraphs>169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Sylfaen</vt:lpstr>
      <vt:lpstr>Wingdings</vt:lpstr>
      <vt:lpstr>Retrospect</vt:lpstr>
      <vt:lpstr>                         Self-Awareness as a Key Secret to Success in Mediation                                             Ketevan Iremashvili, PhD in Law                                                   Turiba University, Riga                                                       April, 2019</vt:lpstr>
      <vt:lpstr>                       Understanding Mediation Context in Georgia</vt:lpstr>
      <vt:lpstr>                               Understanding Mediation Context in Georgia</vt:lpstr>
      <vt:lpstr>                            Understanding Mediation Context in Georgia</vt:lpstr>
      <vt:lpstr>                     Understanding Mediation Context in Georgia</vt:lpstr>
      <vt:lpstr>                              Understanding Mediation Context in Georgia</vt:lpstr>
      <vt:lpstr>                             Understanding Mediation Context in Georgia</vt:lpstr>
      <vt:lpstr>                          Understanding Mediation Context in Georgia</vt:lpstr>
      <vt:lpstr>                            Understanding Mediation Context in Georgia</vt:lpstr>
      <vt:lpstr>                   Self-Awareness as a Key Secret to Success in Mediation</vt:lpstr>
      <vt:lpstr>                    Self-Awareness as a Key Secret to Success in Mediation</vt:lpstr>
      <vt:lpstr>                   Self-Awareness as a Key Secret to Success in Mediation</vt:lpstr>
      <vt:lpstr>                          Self-Awareness as a Key Secret to Success in Mediation</vt:lpstr>
      <vt:lpstr>          Self-Awareness as a Key Secret to Success in Mediation</vt:lpstr>
      <vt:lpstr>                      Self-Awareness as a Key Secret to Success in Mediation</vt:lpstr>
      <vt:lpstr>                          Self-Awareness as a Key Secret to Success in Mediation</vt:lpstr>
      <vt:lpstr>                         Self-Awareness as a Key Secret to Success in Mediation</vt:lpstr>
      <vt:lpstr>         Self-Awareness as a Key Secret to Success in Mediation</vt:lpstr>
      <vt:lpstr>                     Self-Awareness as a Key Secret to Success in Mediation</vt:lpstr>
      <vt:lpstr>         Self-Awareness as a Key Secret to Success in Mediation</vt:lpstr>
      <vt:lpstr>                      Self-Awareness as a Key Secret to Success in Mediation</vt:lpstr>
      <vt:lpstr>                     Self-Awareness as a Key Secret to Success in Mediation</vt:lpstr>
      <vt:lpstr>                      Self-Awareness as a Key Secret to Success in Mediation</vt:lpstr>
      <vt:lpstr>         Self-Awareness as a Key Secret to Success in Mediation</vt:lpstr>
      <vt:lpstr>                    Self-Awareness as a Key Secret to Success in Mediation</vt:lpstr>
      <vt:lpstr>                   Self-Awareness as a Key Secret to Success in Mediation</vt:lpstr>
      <vt:lpstr>                         Self-Awareness as a Key Secret to Success in Mediation</vt:lpstr>
      <vt:lpstr>                                                                                A                                         BIG                                                                                         GEORGIAN                                                                   THANK YOU!!!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Self-Awareness as a Key Secret to Success in Mediation                                        Ketevan Iremashvili, PhD in Law                                                    Turiba University, Riga                                                      April, 2019</dc:title>
  <dc:creator>START</dc:creator>
  <cp:lastModifiedBy>START</cp:lastModifiedBy>
  <cp:revision>218</cp:revision>
  <dcterms:created xsi:type="dcterms:W3CDTF">2019-03-27T07:14:42Z</dcterms:created>
  <dcterms:modified xsi:type="dcterms:W3CDTF">2019-04-06T16:05:23Z</dcterms:modified>
</cp:coreProperties>
</file>